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256" r:id="rId2"/>
    <p:sldId id="395" r:id="rId3"/>
    <p:sldId id="396" r:id="rId4"/>
    <p:sldId id="397" r:id="rId5"/>
    <p:sldId id="398" r:id="rId6"/>
    <p:sldId id="404" r:id="rId7"/>
    <p:sldId id="405" r:id="rId8"/>
    <p:sldId id="393" r:id="rId9"/>
    <p:sldId id="402" r:id="rId10"/>
    <p:sldId id="407" r:id="rId11"/>
    <p:sldId id="406" r:id="rId12"/>
    <p:sldId id="389" r:id="rId13"/>
    <p:sldId id="401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28AAD"/>
    <a:srgbClr val="0099CC"/>
    <a:srgbClr val="CCCCFF"/>
    <a:srgbClr val="FFCC99"/>
    <a:srgbClr val="CCFFCC"/>
    <a:srgbClr val="FFFFCC"/>
    <a:srgbClr val="CCECFF"/>
    <a:srgbClr val="FFCC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9" autoAdjust="0"/>
    <p:restoredTop sz="87430" autoAdjust="0"/>
  </p:normalViewPr>
  <p:slideViewPr>
    <p:cSldViewPr snapToGrid="0">
      <p:cViewPr>
        <p:scale>
          <a:sx n="75" d="100"/>
          <a:sy n="75" d="100"/>
        </p:scale>
        <p:origin x="240" y="1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1A11C-6CAD-4BD5-A989-27EAB4541ED9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4153C-A960-4279-AECF-60E8EDD4F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3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80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rgbClr val="CCE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ko-KR" altLang="en-US" sz="440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2615"/>
            <a:ext cx="10515600" cy="81869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224" y="955964"/>
            <a:ext cx="11285552" cy="5765511"/>
          </a:xfrm>
        </p:spPr>
        <p:txBody>
          <a:bodyPr/>
          <a:lstStyle>
            <a:lvl1pPr marL="360000" indent="-360000">
              <a:lnSpc>
                <a:spcPct val="100000"/>
              </a:lnSpc>
              <a:buFont typeface="Wingdings" panose="05000000000000000000" pitchFamily="2" charset="2"/>
              <a:buChar char="v"/>
              <a:defRPr/>
            </a:lvl1pPr>
            <a:lvl2pPr marL="720000" indent="-3240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5563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5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696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0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4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0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3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2396AB-89AB-4B38-9EED-8725B3F23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727" y="777782"/>
            <a:ext cx="10158490" cy="2234658"/>
          </a:xfrm>
          <a:solidFill>
            <a:srgbClr val="CCECFF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스마트공장 제조혁신을 위한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프레임워크 개발</a:t>
            </a:r>
            <a:b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(AI Framework Development for the Innovation of Smart Factory Manufacturing)</a:t>
            </a:r>
            <a:endParaRPr lang="ko-KR" altLang="en-US" sz="2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77855D9-7295-472F-820D-5E9D6942C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698"/>
            <a:ext cx="9144000" cy="1312101"/>
          </a:xfrm>
        </p:spPr>
        <p:txBody>
          <a:bodyPr>
            <a:normAutofit lnSpcReduction="10000"/>
          </a:bodyPr>
          <a:lstStyle/>
          <a:p>
            <a:r>
              <a:rPr lang="en-US" altLang="ko-KR" sz="3200" b="1" dirty="0"/>
              <a:t>2021.01.22</a:t>
            </a:r>
            <a:endParaRPr lang="en-US" altLang="ko-KR" sz="2800" b="1" dirty="0"/>
          </a:p>
          <a:p>
            <a:endParaRPr lang="en-US" altLang="ko-KR" sz="800" dirty="0"/>
          </a:p>
          <a:p>
            <a:r>
              <a:rPr lang="ko-KR" altLang="en-US" sz="3200" b="1" dirty="0"/>
              <a:t>김선민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55B24-43AF-4B2B-B4DA-E29BEDF5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3"/>
          <a:stretch/>
        </p:blipFill>
        <p:spPr>
          <a:xfrm>
            <a:off x="4974822" y="5488435"/>
            <a:ext cx="2242356" cy="55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C27EF7-C922-42C9-9907-3CB1162678A5}"/>
              </a:ext>
            </a:extLst>
          </p:cNvPr>
          <p:cNvSpPr/>
          <p:nvPr/>
        </p:nvSpPr>
        <p:spPr>
          <a:xfrm>
            <a:off x="187001" y="100213"/>
            <a:ext cx="5537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2021.01.18~22 3</a:t>
            </a:r>
            <a:r>
              <a:rPr lang="ko-KR" altLang="en-US" sz="2400" b="1" dirty="0"/>
              <a:t>주차 업무 진행사항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54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EF3E9BF-91DE-4BF0-9DD8-A7B3A6E32972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차주 진행사항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A1B7A-9774-447E-BC33-CABCC7B22103}"/>
              </a:ext>
            </a:extLst>
          </p:cNvPr>
          <p:cNvSpPr txBox="1"/>
          <p:nvPr/>
        </p:nvSpPr>
        <p:spPr>
          <a:xfrm>
            <a:off x="285195" y="1175197"/>
            <a:ext cx="6101243" cy="438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1. Timeseries </a:t>
            </a:r>
            <a:r>
              <a:rPr lang="ko-KR" altLang="en-US" dirty="0"/>
              <a:t>코드 모듈화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dirty="0"/>
              <a:t>gui_pm.py -&gt; timeseries.py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2. Decomposition </a:t>
            </a:r>
            <a:r>
              <a:rPr lang="ko-KR" altLang="en-US" dirty="0"/>
              <a:t>모드 시 멀티 </a:t>
            </a:r>
            <a:r>
              <a:rPr lang="en-US" altLang="ko-KR" dirty="0"/>
              <a:t>View 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dirty="0"/>
              <a:t>기존 로직 </a:t>
            </a:r>
            <a:r>
              <a:rPr lang="en-US" altLang="ko-KR" dirty="0"/>
              <a:t>: x</a:t>
            </a:r>
            <a:r>
              <a:rPr lang="ko-KR" altLang="en-US" dirty="0"/>
              <a:t>축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y</a:t>
            </a:r>
            <a:r>
              <a:rPr lang="ko-KR" altLang="en-US" dirty="0"/>
              <a:t>축 </a:t>
            </a:r>
            <a:r>
              <a:rPr lang="en-US" altLang="ko-KR" dirty="0"/>
              <a:t>1</a:t>
            </a:r>
            <a:r>
              <a:rPr lang="ko-KR" altLang="en-US" dirty="0"/>
              <a:t>개로 고정되어야 함 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dirty="0"/>
              <a:t>변경 로직 </a:t>
            </a:r>
            <a:r>
              <a:rPr lang="en-US" altLang="ko-KR" dirty="0"/>
              <a:t>: x</a:t>
            </a:r>
            <a:r>
              <a:rPr lang="ko-KR" altLang="en-US" dirty="0"/>
              <a:t>축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y</a:t>
            </a:r>
            <a:r>
              <a:rPr lang="ko-KR" altLang="en-US" dirty="0"/>
              <a:t>축 다중선택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3. </a:t>
            </a:r>
            <a:r>
              <a:rPr lang="en-US" altLang="ko-KR" dirty="0" err="1"/>
              <a:t>Resonable</a:t>
            </a:r>
            <a:r>
              <a:rPr lang="en-US" altLang="ko-KR" dirty="0"/>
              <a:t> </a:t>
            </a:r>
            <a:r>
              <a:rPr lang="ko-KR" altLang="en-US" dirty="0"/>
              <a:t>하기 위한 세부 로직 및 </a:t>
            </a:r>
            <a:r>
              <a:rPr lang="en-US" altLang="ko-KR" dirty="0"/>
              <a:t>UI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Checkbox </a:t>
            </a:r>
            <a:r>
              <a:rPr lang="ko-KR" altLang="en-US" dirty="0"/>
              <a:t>선택 시 단일선택으로 변경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dirty="0"/>
              <a:t>로직 단순화를 위한 </a:t>
            </a:r>
            <a:r>
              <a:rPr lang="en-US" altLang="ko-KR" dirty="0"/>
              <a:t>Decomposition OFF </a:t>
            </a:r>
            <a:r>
              <a:rPr lang="ko-KR" altLang="en-US" dirty="0"/>
              <a:t>기능 삭제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dirty="0"/>
              <a:t>예제 </a:t>
            </a:r>
            <a:r>
              <a:rPr lang="en-US" altLang="ko-KR" dirty="0"/>
              <a:t>Data </a:t>
            </a:r>
            <a:r>
              <a:rPr lang="ko-KR" altLang="en-US" dirty="0" err="1"/>
              <a:t>컬럼명</a:t>
            </a:r>
            <a:r>
              <a:rPr lang="ko-KR" altLang="en-US" dirty="0"/>
              <a:t> </a:t>
            </a:r>
            <a:r>
              <a:rPr lang="en-US" altLang="ko-KR" dirty="0"/>
              <a:t>Month2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196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B0BA2-BAE7-4098-8653-24BBCB8C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57C66-81E4-441E-BF15-2A341564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 descr="https://t1.daumcdn.net/cfile/tistory/998CCD355E114E0B3E">
            <a:extLst>
              <a:ext uri="{FF2B5EF4-FFF2-40B4-BE49-F238E27FC236}">
                <a16:creationId xmlns:a16="http://schemas.microsoft.com/office/drawing/2014/main" id="{EB747B70-315B-4FCC-A716-8CCB5AE0E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59" y="1389780"/>
            <a:ext cx="66675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10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ACFC-A077-4BC5-BE6D-A5D6D579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810EB-FF9C-47AE-878C-EA987B6E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8653E7-EBD8-4554-8DDD-6B95BF470728}"/>
              </a:ext>
            </a:extLst>
          </p:cNvPr>
          <p:cNvSpPr/>
          <p:nvPr/>
        </p:nvSpPr>
        <p:spPr>
          <a:xfrm>
            <a:off x="11849" y="1184711"/>
            <a:ext cx="310726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실행명령어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Make </a:t>
            </a:r>
            <a:r>
              <a:rPr lang="en-US" altLang="ko-KR" sz="1600" dirty="0" err="1"/>
              <a:t>gui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guid</a:t>
            </a:r>
            <a:r>
              <a:rPr lang="en-US" altLang="ko-KR" sz="1600" dirty="0"/>
              <a:t> ..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관련 소스 파일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메인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gui_pm.py</a:t>
            </a:r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ai_framework.py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기타</a:t>
            </a:r>
          </a:p>
          <a:p>
            <a:r>
              <a:rPr lang="ko-KR" altLang="en-US" sz="1600" dirty="0"/>
              <a:t>  </a:t>
            </a:r>
            <a:r>
              <a:rPr lang="en-US" altLang="ko-KR" sz="1600" dirty="0"/>
              <a:t>- </a:t>
            </a:r>
            <a:r>
              <a:rPr lang="ko-KR" altLang="en-US" sz="1600" dirty="0"/>
              <a:t>matplotlibwidgetFile.py</a:t>
            </a:r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config_gui.py</a:t>
            </a:r>
          </a:p>
          <a:p>
            <a:r>
              <a:rPr lang="ko-KR" altLang="en-US" sz="1600" dirty="0"/>
              <a:t>  </a:t>
            </a:r>
            <a:r>
              <a:rPr lang="en-US" altLang="ko-KR" sz="1600" dirty="0"/>
              <a:t>- </a:t>
            </a:r>
            <a:r>
              <a:rPr lang="ko-KR" altLang="en-US" sz="1600" dirty="0"/>
              <a:t>compile.py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참조</a:t>
            </a:r>
            <a:endParaRPr lang="en-US" altLang="ko-KR" sz="1600" dirty="0"/>
          </a:p>
          <a:p>
            <a:r>
              <a:rPr lang="ko-KR" altLang="en-US" sz="1600" dirty="0">
                <a:solidFill>
                  <a:srgbClr val="FF0000"/>
                </a:solidFill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</a:rPr>
              <a:t>- </a:t>
            </a:r>
            <a:r>
              <a:rPr lang="ko-KR" altLang="en-US" sz="1600" dirty="0" err="1">
                <a:solidFill>
                  <a:srgbClr val="FF0000"/>
                </a:solidFill>
              </a:rPr>
              <a:t>Commax_Forecast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</a:rPr>
              <a:t>py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  - Commax_VARMAX.py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  - Time_Series_Forecastings.py</a:t>
            </a:r>
            <a:endParaRPr lang="ko-KR" altLang="en-US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E0E06F-DB3C-44DA-A3D3-F3F7533F8D00}"/>
              </a:ext>
            </a:extLst>
          </p:cNvPr>
          <p:cNvSpPr/>
          <p:nvPr/>
        </p:nvSpPr>
        <p:spPr>
          <a:xfrm>
            <a:off x="3098804" y="814471"/>
            <a:ext cx="419946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Gui_pm.py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class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ResultsDialog</a:t>
            </a:r>
            <a:endParaRPr lang="ko-KR" altLang="en-US" sz="1600" dirty="0"/>
          </a:p>
          <a:p>
            <a:r>
              <a:rPr lang="ko-KR" altLang="en-US" sz="1600" dirty="0" err="1">
                <a:solidFill>
                  <a:srgbClr val="FF0000"/>
                </a:solidFill>
              </a:rPr>
              <a:t>class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PrefDialog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기본 </a:t>
            </a:r>
            <a:r>
              <a:rPr lang="en-US" altLang="ko-KR" sz="1600" dirty="0">
                <a:solidFill>
                  <a:srgbClr val="FF0000"/>
                </a:solidFill>
              </a:rPr>
              <a:t>base)</a:t>
            </a:r>
            <a:endParaRPr lang="ko-KR" altLang="en-US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C</a:t>
            </a:r>
            <a:r>
              <a:rPr lang="ko-KR" altLang="en-US" sz="1600" dirty="0" err="1"/>
              <a:t>lass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PrefDialogTransferLearning</a:t>
            </a:r>
            <a:endParaRPr lang="ko-KR" altLang="en-US" sz="1600" dirty="0"/>
          </a:p>
          <a:p>
            <a:r>
              <a:rPr lang="en-US" altLang="ko-KR" sz="1600" dirty="0"/>
              <a:t>C</a:t>
            </a:r>
            <a:r>
              <a:rPr lang="ko-KR" altLang="en-US" sz="1600" dirty="0" err="1"/>
              <a:t>lass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PrefDialogAutoML</a:t>
            </a:r>
            <a:endParaRPr lang="ko-KR" altLang="en-US" sz="1600" dirty="0"/>
          </a:p>
          <a:p>
            <a:r>
              <a:rPr lang="en-US" altLang="ko-KR" sz="1600" dirty="0"/>
              <a:t>C</a:t>
            </a:r>
            <a:r>
              <a:rPr lang="ko-KR" altLang="en-US" sz="1600" dirty="0" err="1"/>
              <a:t>lass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PrefDialogRegression</a:t>
            </a:r>
            <a:endParaRPr lang="ko-KR" altLang="en-US" sz="1600" dirty="0"/>
          </a:p>
          <a:p>
            <a:r>
              <a:rPr lang="en-US" altLang="ko-KR" sz="1600" dirty="0"/>
              <a:t>C</a:t>
            </a:r>
            <a:r>
              <a:rPr lang="ko-KR" altLang="en-US" sz="1600" dirty="0" err="1"/>
              <a:t>lass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PrefDialogClassification</a:t>
            </a:r>
            <a:endParaRPr lang="ko-KR" altLang="en-US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C</a:t>
            </a:r>
            <a:r>
              <a:rPr lang="ko-KR" altLang="en-US" sz="1600" dirty="0" err="1">
                <a:solidFill>
                  <a:srgbClr val="FF0000"/>
                </a:solidFill>
              </a:rPr>
              <a:t>lass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Data_View_Dialog</a:t>
            </a:r>
            <a:endParaRPr lang="ko-KR" altLang="en-US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C</a:t>
            </a:r>
            <a:r>
              <a:rPr lang="ko-KR" altLang="en-US" sz="1600" dirty="0" err="1"/>
              <a:t>lass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Select_Columns_Dialog</a:t>
            </a:r>
            <a:endParaRPr lang="ko-KR" altLang="en-US" sz="1600" dirty="0"/>
          </a:p>
          <a:p>
            <a:r>
              <a:rPr lang="en-US" altLang="ko-KR" sz="1600" dirty="0"/>
              <a:t>C</a:t>
            </a:r>
            <a:r>
              <a:rPr lang="ko-KR" altLang="en-US" sz="1600" dirty="0" err="1"/>
              <a:t>lass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Normalize_Dialog</a:t>
            </a:r>
            <a:endParaRPr lang="ko-KR" altLang="en-US" sz="1600" dirty="0"/>
          </a:p>
          <a:p>
            <a:r>
              <a:rPr lang="en-US" altLang="ko-KR" sz="1600" dirty="0"/>
              <a:t>C</a:t>
            </a:r>
            <a:r>
              <a:rPr lang="ko-KR" altLang="en-US" sz="1600" dirty="0" err="1"/>
              <a:t>lass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PrefDialogFS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C</a:t>
            </a:r>
            <a:r>
              <a:rPr lang="ko-KR" altLang="en-US" sz="1600" dirty="0" err="1">
                <a:solidFill>
                  <a:srgbClr val="FF0000"/>
                </a:solidFill>
              </a:rPr>
              <a:t>lass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GUIForm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기능클래스 만들어 붙이기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Cl</a:t>
            </a:r>
            <a:r>
              <a:rPr lang="ko-KR" altLang="en-US" sz="1600" dirty="0" err="1"/>
              <a:t>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PandasModel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데이터 </a:t>
            </a:r>
            <a:r>
              <a:rPr lang="en-US" altLang="ko-KR" sz="1600" dirty="0"/>
              <a:t>view</a:t>
            </a:r>
            <a:r>
              <a:rPr lang="ko-KR" altLang="en-US" sz="1600" dirty="0"/>
              <a:t>용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Set_Table_Data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Reset_IO_Types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Read_Data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Read_Input_Columns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Read_Output_Columns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showAbout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parse_arguments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check_dead_time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gui_pm_main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A62F8E-3302-4E34-AA8C-256D56BF44C4}"/>
              </a:ext>
            </a:extLst>
          </p:cNvPr>
          <p:cNvSpPr/>
          <p:nvPr/>
        </p:nvSpPr>
        <p:spPr>
          <a:xfrm>
            <a:off x="7230535" y="856806"/>
            <a:ext cx="504274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Ai_framework.py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AllKnownEnsemblesMultipleOutputs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AllKnownEnsemblesMultipleOutputsScaled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AllKnownEnsemblesSingleOutput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AllKnownEnsemblesSingleOutputScaled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AllKnownClassifiers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AllKnownClassifiersScaled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Transpose_Data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Read_Data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Read_Input_Columns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Read_Output_Columns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Model_Process_for_multiprocessing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Model_Process_for_singleprocess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Train_SingleProcess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Train_MultiProcess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Regression_Multi_Outputs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Feature_Selection</a:t>
            </a:r>
            <a:endParaRPr lang="ko-KR" altLang="en-US" sz="1600" dirty="0"/>
          </a:p>
          <a:p>
            <a:r>
              <a:rPr lang="ko-KR" altLang="en-US" sz="1600" dirty="0" err="1"/>
              <a:t>def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Classification_Multiprocess</a:t>
            </a:r>
            <a:endParaRPr lang="ko-KR" altLang="en-US" sz="1600" dirty="0"/>
          </a:p>
          <a:p>
            <a:r>
              <a:rPr lang="ko-KR" altLang="en-US" sz="1600" dirty="0"/>
              <a:t>def Do_AutoML</a:t>
            </a:r>
            <a:endParaRPr lang="en-US" altLang="ko-KR" sz="1600" dirty="0"/>
          </a:p>
          <a:p>
            <a:r>
              <a:rPr lang="ko-KR" altLang="en-US" sz="1600" dirty="0" err="1">
                <a:solidFill>
                  <a:srgbClr val="FF0000"/>
                </a:solidFill>
              </a:rPr>
              <a:t>시계열</a:t>
            </a:r>
            <a:r>
              <a:rPr lang="ko-KR" altLang="en-US" sz="1600" dirty="0">
                <a:solidFill>
                  <a:srgbClr val="FF0000"/>
                </a:solidFill>
              </a:rPr>
              <a:t> 예측모델 여기에 구현예정</a:t>
            </a:r>
          </a:p>
          <a:p>
            <a:r>
              <a:rPr lang="en-US" altLang="ko-KR" sz="1600" dirty="0"/>
              <a:t>D</a:t>
            </a:r>
            <a:r>
              <a:rPr lang="ko-KR" altLang="en-US" sz="1600" dirty="0"/>
              <a:t>ef ai_framework_main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64B064-C0E3-4192-9947-37B524B382D3}"/>
              </a:ext>
            </a:extLst>
          </p:cNvPr>
          <p:cNvSpPr/>
          <p:nvPr/>
        </p:nvSpPr>
        <p:spPr>
          <a:xfrm>
            <a:off x="-17662" y="5720338"/>
            <a:ext cx="29851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Class </a:t>
            </a:r>
            <a:r>
              <a:rPr lang="en-US" altLang="ko-KR" dirty="0" err="1">
                <a:solidFill>
                  <a:schemeClr val="accent5"/>
                </a:solidFill>
              </a:rPr>
              <a:t>TS_Data_View_Dialog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en-US" altLang="ko-KR" dirty="0">
                <a:solidFill>
                  <a:schemeClr val="accent5"/>
                </a:solidFill>
              </a:rPr>
              <a:t>Class </a:t>
            </a:r>
            <a:r>
              <a:rPr lang="en-US" altLang="ko-KR" dirty="0" err="1">
                <a:solidFill>
                  <a:schemeClr val="accent5"/>
                </a:solidFill>
              </a:rPr>
              <a:t>PrefDialogTimeSeries</a:t>
            </a:r>
            <a:endParaRPr lang="ko-KR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1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FF23C69-EED9-42F1-BAA3-08A118BD8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28" y="108489"/>
            <a:ext cx="11384544" cy="875654"/>
          </a:xfrm>
          <a:ln>
            <a:noFill/>
          </a:ln>
        </p:spPr>
        <p:txBody>
          <a:bodyPr>
            <a:no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3200" b="1" dirty="0"/>
              <a:t>View &amp; Decomposition Flow chart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12D81-2C00-4DA4-84D9-190FE8842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7" y="982026"/>
            <a:ext cx="4286477" cy="56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43B50DC-0648-4118-935F-500066D6F486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메뉴 및 화면 레이아웃</a:t>
            </a:r>
          </a:p>
        </p:txBody>
      </p:sp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92BA033B-15E7-4BFA-B3D9-84C9F456D1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6708079"/>
              </p:ext>
            </p:extLst>
          </p:nvPr>
        </p:nvGraphicFramePr>
        <p:xfrm>
          <a:off x="781902" y="2009017"/>
          <a:ext cx="8459553" cy="1466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메뉴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9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Time Series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Input Data Check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 두 기능 실행 전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데이터에 대해 시계열 데이터 여부 파악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체크 여부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Flag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메시지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597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 &amp; Decomposition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기간별 데이터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 / Decomposition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가지 모드 중 선택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050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Forecast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주어진 데이터를 통한 시계열 예측 모델링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Fbprophet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ARIMA, SARIMA, VAR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63589B0-B2D3-4337-B3F0-62C9E1BFFC5F}"/>
              </a:ext>
            </a:extLst>
          </p:cNvPr>
          <p:cNvSpPr txBox="1"/>
          <p:nvPr/>
        </p:nvSpPr>
        <p:spPr>
          <a:xfrm>
            <a:off x="695379" y="1597380"/>
            <a:ext cx="180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메뉴체계 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DA814-3D34-4351-B26F-87FB50F3B131}"/>
              </a:ext>
            </a:extLst>
          </p:cNvPr>
          <p:cNvSpPr txBox="1"/>
          <p:nvPr/>
        </p:nvSpPr>
        <p:spPr>
          <a:xfrm>
            <a:off x="649319" y="3725972"/>
            <a:ext cx="2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</a:t>
            </a:r>
            <a:r>
              <a:rPr lang="en-US" altLang="ko-KR"/>
              <a:t>) </a:t>
            </a:r>
            <a:r>
              <a:rPr lang="ko-KR" altLang="en-US" dirty="0"/>
              <a:t>화면 레이아웃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A076ED-78C4-45FF-8281-4F944F490D2F}"/>
              </a:ext>
            </a:extLst>
          </p:cNvPr>
          <p:cNvSpPr/>
          <p:nvPr/>
        </p:nvSpPr>
        <p:spPr>
          <a:xfrm>
            <a:off x="695379" y="905738"/>
            <a:ext cx="83130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스마트공장 </a:t>
            </a:r>
            <a:r>
              <a:rPr lang="en-US" altLang="ko-KR" dirty="0"/>
              <a:t>AI </a:t>
            </a:r>
            <a:r>
              <a:rPr lang="ko-KR" altLang="en-US" dirty="0"/>
              <a:t>프레임워크 </a:t>
            </a:r>
            <a:r>
              <a:rPr lang="en-US" altLang="ko-KR" dirty="0"/>
              <a:t>Time-Series </a:t>
            </a:r>
            <a:r>
              <a:rPr lang="ko-KR" altLang="en-US" dirty="0"/>
              <a:t>파트 기능 정의 및 구현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B60D76-B4E3-4496-949F-A12FBF4FA15F}"/>
              </a:ext>
            </a:extLst>
          </p:cNvPr>
          <p:cNvGrpSpPr/>
          <p:nvPr/>
        </p:nvGrpSpPr>
        <p:grpSpPr>
          <a:xfrm>
            <a:off x="570654" y="6542782"/>
            <a:ext cx="7455746" cy="276471"/>
            <a:chOff x="601134" y="4617261"/>
            <a:chExt cx="8322878" cy="2764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CDD84D1-E6C7-4DCB-8DCB-43DCC40CD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622" t="95469" r="29017" b="3066"/>
            <a:stretch/>
          </p:blipFill>
          <p:spPr>
            <a:xfrm>
              <a:off x="601134" y="4617261"/>
              <a:ext cx="8322878" cy="27647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5792D-7349-4AED-9AAD-33F0A51F6037}"/>
                </a:ext>
              </a:extLst>
            </p:cNvPr>
            <p:cNvSpPr txBox="1"/>
            <p:nvPr/>
          </p:nvSpPr>
          <p:spPr>
            <a:xfrm>
              <a:off x="812382" y="4676745"/>
              <a:ext cx="58893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(</a:t>
              </a:r>
              <a:r>
                <a:rPr lang="ko-KR" altLang="en-US" sz="700" dirty="0"/>
                <a:t>상태표시줄</a:t>
              </a:r>
              <a:r>
                <a:rPr lang="en-US" altLang="ko-KR" sz="700" dirty="0"/>
                <a:t>) Checks whether it is time series data or not (e.g. when an index or column is in date format or similar format)</a:t>
              </a:r>
              <a:endParaRPr lang="ko-KR" altLang="en-US" sz="700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2A89E75-AD05-461F-B1F9-D6F1285F0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5" t="9080" r="71833" b="68772"/>
          <a:stretch/>
        </p:blipFill>
        <p:spPr>
          <a:xfrm>
            <a:off x="766662" y="4107908"/>
            <a:ext cx="7259738" cy="24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EAA3FC-45BE-4C95-9585-328DB53E0BC7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(1/3)</a:t>
            </a:r>
            <a:endParaRPr lang="ko-KR" altLang="en-US" sz="32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3C4CB9-4240-4E21-98E1-056C966A6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78875"/>
              </p:ext>
            </p:extLst>
          </p:nvPr>
        </p:nvGraphicFramePr>
        <p:xfrm>
          <a:off x="453217" y="1970556"/>
          <a:ext cx="11497594" cy="413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1">
                  <a:extLst>
                    <a:ext uri="{9D8B030D-6E8A-4147-A177-3AD203B41FA5}">
                      <a16:colId xmlns:a16="http://schemas.microsoft.com/office/drawing/2014/main" val="585246637"/>
                    </a:ext>
                  </a:extLst>
                </a:gridCol>
                <a:gridCol w="3256665">
                  <a:extLst>
                    <a:ext uri="{9D8B030D-6E8A-4147-A177-3AD203B41FA5}">
                      <a16:colId xmlns:a16="http://schemas.microsoft.com/office/drawing/2014/main" val="3803387584"/>
                    </a:ext>
                  </a:extLst>
                </a:gridCol>
                <a:gridCol w="2574782">
                  <a:extLst>
                    <a:ext uri="{9D8B030D-6E8A-4147-A177-3AD203B41FA5}">
                      <a16:colId xmlns:a16="http://schemas.microsoft.com/office/drawing/2014/main" val="2980915867"/>
                    </a:ext>
                  </a:extLst>
                </a:gridCol>
                <a:gridCol w="2740059">
                  <a:extLst>
                    <a:ext uri="{9D8B030D-6E8A-4147-A177-3AD203B41FA5}">
                      <a16:colId xmlns:a16="http://schemas.microsoft.com/office/drawing/2014/main" val="3037697048"/>
                    </a:ext>
                  </a:extLst>
                </a:gridCol>
                <a:gridCol w="2170707">
                  <a:extLst>
                    <a:ext uri="{9D8B030D-6E8A-4147-A177-3AD203B41FA5}">
                      <a16:colId xmlns:a16="http://schemas.microsoft.com/office/drawing/2014/main" val="2768693856"/>
                    </a:ext>
                  </a:extLst>
                </a:gridCol>
              </a:tblGrid>
              <a:tr h="600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Case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데이터 모습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구현 알고리즘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371338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에 시계열 인덱스 존재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2019-01-01,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12/01/2019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dirty="0">
                          <a:effectLst/>
                        </a:rPr>
                        <a:t>2019-11-25 00:00:07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데이터형식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ko-KR" altLang="en-US" sz="1400" b="0" dirty="0"/>
                        <a:t>체크 후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/>
                        <a:t>dateutils.parser.Isoparse</a:t>
                      </a:r>
                      <a:r>
                        <a:rPr lang="en-US" altLang="ko-KR" sz="1400" b="0" dirty="0"/>
                        <a:t>()</a:t>
                      </a:r>
                    </a:p>
                    <a:p>
                      <a:pPr algn="ctr" latinLnBrk="1"/>
                      <a:r>
                        <a:rPr lang="en-US" altLang="ko-KR" sz="1400" b="0" dirty="0" err="1"/>
                        <a:t>pd.to_datetime</a:t>
                      </a:r>
                      <a:r>
                        <a:rPr lang="en-US" altLang="ko-KR" sz="1400" b="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100363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데이터 존재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데이터형식 체크 후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841560"/>
                  </a:ext>
                </a:extLst>
              </a:tr>
              <a:tr h="64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인덱스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여러 개 존재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수주일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납기일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 | 2019-12-11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기본적으로 하나만 선택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(Index </a:t>
                      </a:r>
                      <a:r>
                        <a:rPr lang="ko-KR" altLang="en-US" sz="1400" b="0" dirty="0"/>
                        <a:t>변경해가며 사용가능</a:t>
                      </a:r>
                      <a:r>
                        <a:rPr lang="en-US" altLang="ko-KR" sz="1400" b="0" dirty="0"/>
                        <a:t>)</a:t>
                      </a:r>
                      <a:r>
                        <a:rPr lang="ko-KR" altLang="en-US" sz="1400" b="0" dirty="0"/>
                        <a:t> 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61434"/>
                  </a:ext>
                </a:extLst>
              </a:tr>
              <a:tr h="1141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/>
                        <a:t>미지원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추가 전처리가 필요한 경우</a:t>
                      </a:r>
                      <a:r>
                        <a:rPr lang="en-US" altLang="ko-KR" sz="1400" b="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One datetime is divided into several columns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There is duplicate data in the 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2019|10|12|00:35:25</a:t>
                      </a:r>
                    </a:p>
                    <a:p>
                      <a:pPr algn="ctr" latinLnBrk="1"/>
                      <a:endParaRPr lang="en-US" altLang="ko-KR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… 2021-03-05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다른 데이터 </a:t>
                      </a:r>
                      <a:r>
                        <a:rPr lang="en-US" altLang="ko-KR" sz="1400" b="0" dirty="0"/>
                        <a:t>File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load</a:t>
                      </a:r>
                      <a:r>
                        <a:rPr lang="ko-KR" altLang="en-US" sz="1400" b="0" dirty="0"/>
                        <a:t> 및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merge, </a:t>
                      </a:r>
                      <a:r>
                        <a:rPr lang="en-US" altLang="ko-KR" sz="1400" b="0" dirty="0" err="1"/>
                        <a:t>groupby</a:t>
                      </a:r>
                      <a:r>
                        <a:rPr lang="en-US" altLang="ko-KR" sz="1400" b="0" dirty="0"/>
                        <a:t>, Transpose </a:t>
                      </a:r>
                      <a:r>
                        <a:rPr lang="ko-KR" altLang="en-US" sz="1400" b="0" dirty="0"/>
                        <a:t>등 전처리단으로 안내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/>
                        <a:t>pd.duplicated</a:t>
                      </a:r>
                      <a:r>
                        <a:rPr lang="en-US" altLang="ko-KR" sz="1600" b="0" dirty="0"/>
                        <a:t>()</a:t>
                      </a:r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3819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133F04-5D04-4EB5-956E-DF885B4AF1BD}"/>
              </a:ext>
            </a:extLst>
          </p:cNvPr>
          <p:cNvSpPr/>
          <p:nvPr/>
        </p:nvSpPr>
        <p:spPr>
          <a:xfrm>
            <a:off x="522261" y="839698"/>
            <a:ext cx="11147478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시계열 데이터의 특징에 따른 </a:t>
            </a:r>
            <a:r>
              <a:rPr lang="en-US" altLang="ko-KR" dirty="0"/>
              <a:t>Input Data </a:t>
            </a:r>
            <a:r>
              <a:rPr lang="ko-KR" altLang="en-US" dirty="0"/>
              <a:t>형식 제한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기능 수행 전 시계열 </a:t>
            </a:r>
            <a:r>
              <a:rPr lang="en-US" altLang="ko-KR" dirty="0"/>
              <a:t>index</a:t>
            </a:r>
            <a:r>
              <a:rPr lang="ko-KR" altLang="en-US" dirty="0"/>
              <a:t>가 될 기준 축</a:t>
            </a:r>
            <a:r>
              <a:rPr lang="en-US" altLang="ko-KR" dirty="0"/>
              <a:t>(x)</a:t>
            </a:r>
            <a:r>
              <a:rPr lang="ko-KR" altLang="en-US" dirty="0"/>
              <a:t> 구분 알고리즘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DC154-8E62-40AE-A6F5-613096E59A9E}"/>
              </a:ext>
            </a:extLst>
          </p:cNvPr>
          <p:cNvSpPr txBox="1"/>
          <p:nvPr/>
        </p:nvSpPr>
        <p:spPr>
          <a:xfrm>
            <a:off x="8747876" y="1662779"/>
            <a:ext cx="3343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Input</a:t>
            </a:r>
            <a:r>
              <a:rPr lang="ko-KR" altLang="en-US" sz="1400" dirty="0"/>
              <a:t> </a:t>
            </a:r>
            <a:r>
              <a:rPr lang="en-US" altLang="ko-KR" sz="1400" dirty="0"/>
              <a:t>Data</a:t>
            </a:r>
            <a:r>
              <a:rPr lang="ko-KR" altLang="en-US" sz="1400" dirty="0"/>
              <a:t> </a:t>
            </a:r>
            <a:r>
              <a:rPr lang="en-US" altLang="ko-KR" sz="1400" dirty="0"/>
              <a:t>Load</a:t>
            </a:r>
            <a:r>
              <a:rPr lang="ko-KR" altLang="en-US" sz="1400" dirty="0"/>
              <a:t>시 발생 가능 </a:t>
            </a:r>
            <a:r>
              <a:rPr lang="en-US" altLang="ko-KR" sz="1400" dirty="0"/>
              <a:t>Case -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188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336944-DA02-41B9-A569-3FB8F0942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87"/>
          <a:stretch/>
        </p:blipFill>
        <p:spPr>
          <a:xfrm>
            <a:off x="5233423" y="4080483"/>
            <a:ext cx="5070627" cy="10588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913D4-1251-4090-B304-9019711E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3" y="4337695"/>
            <a:ext cx="4613775" cy="1088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4A82C-A3A1-4D31-A3EC-2F3CAB83A36B}"/>
              </a:ext>
            </a:extLst>
          </p:cNvPr>
          <p:cNvSpPr txBox="1"/>
          <p:nvPr/>
        </p:nvSpPr>
        <p:spPr>
          <a:xfrm>
            <a:off x="204611" y="3792835"/>
            <a:ext cx="43506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Commax-2019 Production_Org.csv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(One datetime is divided into several columns)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C9ABE2C-D3B8-4DFC-BC10-B19CDF5C0651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(2/3)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65383-3C94-4813-9228-10D9BA9C7CBA}"/>
              </a:ext>
            </a:extLst>
          </p:cNvPr>
          <p:cNvSpPr txBox="1"/>
          <p:nvPr/>
        </p:nvSpPr>
        <p:spPr>
          <a:xfrm>
            <a:off x="5125818" y="3542708"/>
            <a:ext cx="4350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B_company-B_20200818_R1_1.csv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(There is duplicate data in the row)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129C9B-36C3-456C-B0F5-D4A8EEF6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888" y="5714579"/>
            <a:ext cx="4845919" cy="92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F933E-78C1-4162-BEA1-E01D2D211DE2}"/>
              </a:ext>
            </a:extLst>
          </p:cNvPr>
          <p:cNvSpPr txBox="1"/>
          <p:nvPr/>
        </p:nvSpPr>
        <p:spPr>
          <a:xfrm>
            <a:off x="5080098" y="5139368"/>
            <a:ext cx="4350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Superstore.csv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(There is duplicate data in the row)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23B8D6-A057-4471-B8C9-7F713AD9C4FC}"/>
              </a:ext>
            </a:extLst>
          </p:cNvPr>
          <p:cNvSpPr/>
          <p:nvPr/>
        </p:nvSpPr>
        <p:spPr>
          <a:xfrm>
            <a:off x="4318156" y="1335960"/>
            <a:ext cx="3872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SeA</a:t>
            </a:r>
            <a:r>
              <a:rPr lang="en-US" altLang="ko-KR" dirty="0"/>
              <a:t>(params_merged_Toshiba_2018)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07756D-A860-467D-8671-CCD161DE0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52" y="1684011"/>
            <a:ext cx="2690128" cy="907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42408F-995A-4B7D-A41A-3B83F0C37516}"/>
              </a:ext>
            </a:extLst>
          </p:cNvPr>
          <p:cNvSpPr txBox="1"/>
          <p:nvPr/>
        </p:nvSpPr>
        <p:spPr>
          <a:xfrm>
            <a:off x="197786" y="1314679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international-airline-passengers.csv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6A5EE1-3C77-4F76-89CA-CACF74E67108}"/>
              </a:ext>
            </a:extLst>
          </p:cNvPr>
          <p:cNvSpPr/>
          <p:nvPr/>
        </p:nvSpPr>
        <p:spPr>
          <a:xfrm>
            <a:off x="152066" y="1266148"/>
            <a:ext cx="10500694" cy="18348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A7AD74-30D1-46F6-B658-5F63BC4A3F6E}"/>
              </a:ext>
            </a:extLst>
          </p:cNvPr>
          <p:cNvSpPr/>
          <p:nvPr/>
        </p:nvSpPr>
        <p:spPr>
          <a:xfrm>
            <a:off x="158891" y="3604067"/>
            <a:ext cx="10500694" cy="3122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0E9CAA-2B0C-4839-9C60-15FAC58773FA}"/>
              </a:ext>
            </a:extLst>
          </p:cNvPr>
          <p:cNvSpPr txBox="1"/>
          <p:nvPr/>
        </p:nvSpPr>
        <p:spPr>
          <a:xfrm>
            <a:off x="55079" y="916876"/>
            <a:ext cx="343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Input Data </a:t>
            </a:r>
            <a:r>
              <a:rPr lang="ko-KR" altLang="en-US" dirty="0">
                <a:solidFill>
                  <a:srgbClr val="0070C0"/>
                </a:solidFill>
              </a:rPr>
              <a:t>적합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90187-FFB4-45DC-862A-FA4B05B96353}"/>
              </a:ext>
            </a:extLst>
          </p:cNvPr>
          <p:cNvSpPr txBox="1"/>
          <p:nvPr/>
        </p:nvSpPr>
        <p:spPr>
          <a:xfrm>
            <a:off x="61904" y="3234735"/>
            <a:ext cx="501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추가적인 </a:t>
            </a:r>
            <a:r>
              <a:rPr lang="ko-KR" altLang="en-US" dirty="0" err="1">
                <a:solidFill>
                  <a:srgbClr val="FF0000"/>
                </a:solidFill>
              </a:rPr>
              <a:t>전처리</a:t>
            </a:r>
            <a:r>
              <a:rPr lang="ko-KR" altLang="en-US" dirty="0">
                <a:solidFill>
                  <a:srgbClr val="FF0000"/>
                </a:solidFill>
              </a:rPr>
              <a:t> 필요 및 부적합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AEBA9A-E15C-4FC7-A72C-4C9B4F1A3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543"/>
          <a:stretch/>
        </p:blipFill>
        <p:spPr>
          <a:xfrm>
            <a:off x="4449912" y="1699034"/>
            <a:ext cx="4638984" cy="102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8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30E093F-4B99-4395-9CF8-0801D8024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5" t="9080" r="71833" b="68772"/>
          <a:stretch/>
        </p:blipFill>
        <p:spPr>
          <a:xfrm>
            <a:off x="497423" y="3962017"/>
            <a:ext cx="5237897" cy="2394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8331AE-4A0C-409F-A978-99E7555E8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0" t="9111" r="71705" b="69185"/>
          <a:stretch/>
        </p:blipFill>
        <p:spPr>
          <a:xfrm>
            <a:off x="497422" y="1098335"/>
            <a:ext cx="5237898" cy="26964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3A71007-ECEC-42BD-9658-A7CFC29DA423}"/>
              </a:ext>
            </a:extLst>
          </p:cNvPr>
          <p:cNvSpPr/>
          <p:nvPr/>
        </p:nvSpPr>
        <p:spPr>
          <a:xfrm rot="1116920">
            <a:off x="6195471" y="2691107"/>
            <a:ext cx="178519" cy="49333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DD7C402-A502-435E-B131-B7F226908B38}"/>
              </a:ext>
            </a:extLst>
          </p:cNvPr>
          <p:cNvSpPr/>
          <p:nvPr/>
        </p:nvSpPr>
        <p:spPr>
          <a:xfrm rot="19144228">
            <a:off x="6235777" y="4252921"/>
            <a:ext cx="178519" cy="49333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EA4CFE-D657-448D-B28A-B38CCC50A81F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(3/3)</a:t>
            </a:r>
            <a:endParaRPr lang="ko-KR" altLang="en-US" sz="32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619886-053F-434B-B5A7-A09E493314D7}"/>
              </a:ext>
            </a:extLst>
          </p:cNvPr>
          <p:cNvSpPr/>
          <p:nvPr/>
        </p:nvSpPr>
        <p:spPr>
          <a:xfrm>
            <a:off x="6506915" y="1360065"/>
            <a:ext cx="516282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가지 기능 메뉴 </a:t>
            </a:r>
            <a:r>
              <a:rPr lang="ko-KR" altLang="en-US" dirty="0" err="1"/>
              <a:t>클릭시</a:t>
            </a:r>
            <a:r>
              <a:rPr lang="en-US" altLang="ko-KR" dirty="0"/>
              <a:t> -&gt; Input Data Check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CC"/>
                </a:solidFill>
              </a:rPr>
              <a:t>데이터 부적합시만 오류메시지 표시</a:t>
            </a:r>
            <a:endParaRPr lang="en-US" altLang="ko-KR" dirty="0">
              <a:solidFill>
                <a:srgbClr val="0000CC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A56B77-5652-458C-8124-A6A87A3D2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502" y="2937774"/>
            <a:ext cx="4229649" cy="1108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712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View &amp; Decomposition (1/2)</a:t>
            </a:r>
            <a:endParaRPr lang="ko-KR" altLang="en-US" sz="3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662503-8B71-4DA5-A826-E99B409BF00A}"/>
              </a:ext>
            </a:extLst>
          </p:cNvPr>
          <p:cNvSpPr txBox="1"/>
          <p:nvPr/>
        </p:nvSpPr>
        <p:spPr>
          <a:xfrm>
            <a:off x="169854" y="1598530"/>
            <a:ext cx="6101243" cy="449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X</a:t>
            </a:r>
            <a:r>
              <a:rPr lang="ko-KR" altLang="en-US" sz="1600" dirty="0"/>
              <a:t>축은 </a:t>
            </a:r>
            <a:r>
              <a:rPr lang="en-US" altLang="ko-KR" sz="1600" dirty="0"/>
              <a:t>Time series index Y</a:t>
            </a:r>
            <a:r>
              <a:rPr lang="ko-KR" altLang="en-US" sz="1600" dirty="0"/>
              <a:t>축은 선택한 </a:t>
            </a:r>
            <a:r>
              <a:rPr lang="en-US" altLang="ko-KR" sz="1600" dirty="0"/>
              <a:t>Column (Checkbox)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X</a:t>
            </a:r>
            <a:r>
              <a:rPr lang="ko-KR" altLang="en-US" sz="1600" dirty="0"/>
              <a:t>축은 </a:t>
            </a:r>
            <a:r>
              <a:rPr lang="en-US" altLang="ko-KR" sz="1600" dirty="0"/>
              <a:t>datetime </a:t>
            </a:r>
            <a:r>
              <a:rPr lang="ko-KR" altLang="en-US" sz="1600" dirty="0"/>
              <a:t>형만</a:t>
            </a:r>
            <a:r>
              <a:rPr lang="en-US" altLang="ko-KR" sz="1600" dirty="0"/>
              <a:t>, Y</a:t>
            </a:r>
            <a:r>
              <a:rPr lang="ko-KR" altLang="en-US" sz="1600" dirty="0"/>
              <a:t>축은 수치형만 표현 됨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Column</a:t>
            </a:r>
            <a:r>
              <a:rPr lang="ko-KR" altLang="en-US" sz="1600" dirty="0"/>
              <a:t>별 동일한 시간단위</a:t>
            </a:r>
            <a:r>
              <a:rPr lang="en-US" altLang="ko-KR" sz="1600" dirty="0"/>
              <a:t>(period)</a:t>
            </a:r>
            <a:r>
              <a:rPr lang="ko-KR" altLang="en-US" sz="1600" dirty="0"/>
              <a:t>의 각각의 그래프 생성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 Series Setting</a:t>
            </a:r>
            <a:r>
              <a:rPr lang="ko-KR" altLang="en-US" sz="1600" dirty="0"/>
              <a:t>을 통한 다양한 </a:t>
            </a:r>
            <a:r>
              <a:rPr lang="en-US" altLang="ko-KR" sz="1600" dirty="0"/>
              <a:t>View </a:t>
            </a:r>
            <a:r>
              <a:rPr lang="ko-KR" altLang="en-US" sz="1600" dirty="0"/>
              <a:t>조정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View </a:t>
            </a:r>
            <a:r>
              <a:rPr lang="ko-KR" altLang="en-US" sz="1600" dirty="0" err="1"/>
              <a:t>모드시</a:t>
            </a:r>
            <a:r>
              <a:rPr lang="ko-KR" altLang="en-US" sz="1600" dirty="0"/>
              <a:t> </a:t>
            </a:r>
            <a:r>
              <a:rPr lang="en-US" altLang="ko-KR" sz="1600" dirty="0"/>
              <a:t>Decomposition</a:t>
            </a:r>
            <a:r>
              <a:rPr lang="ko-KR" altLang="en-US" sz="1600" dirty="0"/>
              <a:t>은</a:t>
            </a:r>
            <a:r>
              <a:rPr lang="en-US" altLang="ko-KR" sz="1600" dirty="0"/>
              <a:t> disabled </a:t>
            </a:r>
            <a:r>
              <a:rPr lang="ko-KR" altLang="en-US" sz="1600" dirty="0"/>
              <a:t>모드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 Setting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Input box</a:t>
            </a:r>
            <a:r>
              <a:rPr lang="ko-KR" altLang="en-US" sz="1600" dirty="0"/>
              <a:t>를 통한 숫자 입력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Times Unit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milliseconds, seconds, minutes, hours, days, months, years </a:t>
            </a:r>
            <a:r>
              <a:rPr lang="ko-KR" altLang="en-US" sz="1600" dirty="0"/>
              <a:t>중 선택 가능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Aggregation </a:t>
            </a:r>
            <a:r>
              <a:rPr lang="ko-KR" altLang="en-US" sz="1600" dirty="0"/>
              <a:t>기법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Sum, Mean, Median, Max, Min </a:t>
            </a:r>
            <a:r>
              <a:rPr lang="ko-KR" altLang="en-US" sz="1600" dirty="0"/>
              <a:t>중 선택 가능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3476DC-C24A-4F54-9FAD-58545A42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097" y="883806"/>
            <a:ext cx="5709736" cy="58000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0E2083-3724-44C7-9E84-4C520D8EB87D}"/>
              </a:ext>
            </a:extLst>
          </p:cNvPr>
          <p:cNvSpPr/>
          <p:nvPr/>
        </p:nvSpPr>
        <p:spPr>
          <a:xfrm>
            <a:off x="2252012" y="977195"/>
            <a:ext cx="20505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View </a:t>
            </a:r>
            <a:r>
              <a:rPr lang="ko-KR" altLang="en-US" sz="3000" dirty="0"/>
              <a:t>모드 </a:t>
            </a:r>
          </a:p>
        </p:txBody>
      </p:sp>
    </p:spTree>
    <p:extLst>
      <p:ext uri="{BB962C8B-B14F-4D97-AF65-F5344CB8AC3E}">
        <p14:creationId xmlns:p14="http://schemas.microsoft.com/office/powerpoint/2010/main" val="301050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View &amp; Decomposition (2/2)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F464E5-C339-4272-B8C4-EEE3372E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1"/>
            <a:ext cx="5955469" cy="5848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69854" y="1598530"/>
            <a:ext cx="6101243" cy="508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X</a:t>
            </a:r>
            <a:r>
              <a:rPr lang="ko-KR" altLang="en-US" sz="1600" dirty="0"/>
              <a:t>축은 </a:t>
            </a:r>
            <a:r>
              <a:rPr lang="en-US" altLang="ko-KR" sz="1600" dirty="0"/>
              <a:t>Time series index Y</a:t>
            </a:r>
            <a:r>
              <a:rPr lang="ko-KR" altLang="en-US" sz="1600" dirty="0"/>
              <a:t>축은 선택한 </a:t>
            </a:r>
            <a:r>
              <a:rPr lang="en-US" altLang="ko-KR" sz="1600" dirty="0"/>
              <a:t>Column (Checkbox)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X</a:t>
            </a:r>
            <a:r>
              <a:rPr lang="ko-KR" altLang="en-US" sz="1600" dirty="0"/>
              <a:t>축은 </a:t>
            </a:r>
            <a:r>
              <a:rPr lang="en-US" altLang="ko-KR" sz="1600" dirty="0"/>
              <a:t>datetime </a:t>
            </a:r>
            <a:r>
              <a:rPr lang="ko-KR" altLang="en-US" sz="1600" dirty="0"/>
              <a:t>형만</a:t>
            </a:r>
            <a:r>
              <a:rPr lang="en-US" altLang="ko-KR" sz="1600" dirty="0"/>
              <a:t>, Y</a:t>
            </a:r>
            <a:r>
              <a:rPr lang="ko-KR" altLang="en-US" sz="1600" dirty="0"/>
              <a:t>축은 수치형만 표현 됨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Column</a:t>
            </a:r>
            <a:r>
              <a:rPr lang="ko-KR" altLang="en-US" sz="1600" dirty="0"/>
              <a:t>별 동일한 시간단위</a:t>
            </a:r>
            <a:r>
              <a:rPr lang="en-US" altLang="ko-KR" sz="1600" dirty="0"/>
              <a:t>(period)</a:t>
            </a:r>
            <a:r>
              <a:rPr lang="ko-KR" altLang="en-US" sz="1600" dirty="0"/>
              <a:t>의 각각의 그래프 생성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 Series Setting</a:t>
            </a:r>
            <a:r>
              <a:rPr lang="ko-KR" altLang="en-US" sz="1600" dirty="0"/>
              <a:t>을 통한 다양한 </a:t>
            </a:r>
            <a:r>
              <a:rPr lang="en-US" altLang="ko-KR" sz="1600" dirty="0"/>
              <a:t>View </a:t>
            </a:r>
            <a:r>
              <a:rPr lang="ko-KR" altLang="en-US" sz="1600" dirty="0"/>
              <a:t>조정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rgbClr val="0000CC"/>
                </a:solidFill>
              </a:rPr>
              <a:t>Decomposition </a:t>
            </a:r>
            <a:r>
              <a:rPr lang="ko-KR" altLang="en-US" sz="1600" dirty="0" err="1">
                <a:solidFill>
                  <a:srgbClr val="0000CC"/>
                </a:solidFill>
              </a:rPr>
              <a:t>모드시</a:t>
            </a:r>
            <a:r>
              <a:rPr lang="ko-KR" altLang="en-US" sz="1600" dirty="0">
                <a:solidFill>
                  <a:srgbClr val="0000CC"/>
                </a:solidFill>
              </a:rPr>
              <a:t> </a:t>
            </a:r>
            <a:r>
              <a:rPr lang="en-US" altLang="ko-KR" sz="1600" dirty="0">
                <a:solidFill>
                  <a:srgbClr val="0000CC"/>
                </a:solidFill>
              </a:rPr>
              <a:t>Decomposition</a:t>
            </a:r>
            <a:r>
              <a:rPr lang="ko-KR" altLang="en-US" sz="1600" dirty="0">
                <a:solidFill>
                  <a:srgbClr val="0000CC"/>
                </a:solidFill>
              </a:rPr>
              <a:t>은</a:t>
            </a:r>
            <a:r>
              <a:rPr lang="en-US" altLang="ko-KR" sz="1600" dirty="0">
                <a:solidFill>
                  <a:srgbClr val="0000CC"/>
                </a:solidFill>
              </a:rPr>
              <a:t> enabled </a:t>
            </a:r>
            <a:r>
              <a:rPr lang="ko-KR" altLang="en-US" sz="1600" dirty="0">
                <a:solidFill>
                  <a:srgbClr val="0000CC"/>
                </a:solidFill>
              </a:rPr>
              <a:t>모드</a:t>
            </a:r>
            <a:endParaRPr lang="en-US" altLang="ko-KR" sz="1600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 Setting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Input box</a:t>
            </a:r>
            <a:r>
              <a:rPr lang="ko-KR" altLang="en-US" sz="1600" dirty="0"/>
              <a:t>를 통한 숫자 입력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Times Unit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milliseconds, seconds, minutes, hours, days, months, years </a:t>
            </a:r>
            <a:r>
              <a:rPr lang="ko-KR" altLang="en-US" sz="1600" dirty="0"/>
              <a:t>중 선택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Aggregation </a:t>
            </a:r>
            <a:r>
              <a:rPr lang="ko-KR" altLang="en-US" sz="1600" dirty="0"/>
              <a:t>기법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Sum, Mean, Median, Max, Min </a:t>
            </a:r>
            <a:r>
              <a:rPr lang="ko-KR" altLang="en-US" sz="1600" dirty="0"/>
              <a:t>중 선택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rgbClr val="0000CC"/>
                </a:solidFill>
              </a:rPr>
              <a:t>Decomposition </a:t>
            </a:r>
            <a:r>
              <a:rPr lang="ko-KR" altLang="en-US" sz="1600" dirty="0">
                <a:solidFill>
                  <a:srgbClr val="0000CC"/>
                </a:solidFill>
              </a:rPr>
              <a:t>기법</a:t>
            </a:r>
            <a:endParaRPr lang="en-US" altLang="ko-KR" sz="1600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CC"/>
                </a:solidFill>
              </a:rPr>
              <a:t>OFF, Additive, Multiplicative</a:t>
            </a:r>
            <a:r>
              <a:rPr lang="ko-KR" altLang="en-US" sz="1600" dirty="0">
                <a:solidFill>
                  <a:srgbClr val="0000CC"/>
                </a:solidFill>
              </a:rPr>
              <a:t> 중 선택 가능</a:t>
            </a:r>
            <a:endParaRPr lang="en-US" altLang="ko-KR" sz="1600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CC"/>
                </a:solidFill>
              </a:rPr>
              <a:t>Additive 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CC"/>
                </a:solidFill>
              </a:rPr>
              <a:t>Multiplicative :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1291100" y="990342"/>
            <a:ext cx="38587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/>
              <a:t>Decomposition </a:t>
            </a:r>
            <a:r>
              <a:rPr lang="ko-KR" altLang="en-US" sz="3000" dirty="0"/>
              <a:t>모드 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F64FA-2E65-4244-80D5-EEED932B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708" y="6058705"/>
            <a:ext cx="3481306" cy="311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E9FB6-2C51-4D48-9FAA-FF1DDB8C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09" y="6386823"/>
            <a:ext cx="3481305" cy="2512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B6ABB1-5146-4B70-A799-5E6B68110C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870" t="40432" r="62117" b="50309"/>
          <a:stretch/>
        </p:blipFill>
        <p:spPr>
          <a:xfrm>
            <a:off x="7933872" y="885280"/>
            <a:ext cx="611111" cy="635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0B02A0-FF43-4829-A425-597E328DD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91" t="48550" r="62070" b="44676"/>
          <a:stretch/>
        </p:blipFill>
        <p:spPr>
          <a:xfrm>
            <a:off x="8783638" y="1079732"/>
            <a:ext cx="614363" cy="46460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4D6F45-A234-4918-B5FE-FC25FF4447C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602084" y="1544340"/>
            <a:ext cx="1488736" cy="15883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4D04D2-CCC5-4EE1-8BBE-B9FBC3F3B184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7602084" y="1520280"/>
            <a:ext cx="637344" cy="14944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67" y="955675"/>
            <a:ext cx="6866466" cy="5765800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97A6FC4-22B9-4FFB-A12B-CACE0A70E55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전체 </a:t>
            </a:r>
            <a:r>
              <a:rPr lang="en-US" altLang="ko-KR" sz="3200" b="1" dirty="0"/>
              <a:t>Flow Chart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602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B1FDD-1843-4CE5-A1AF-1B155793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B0A02B2-04AF-42CE-B08A-4D941938E2C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8" y="955675"/>
            <a:ext cx="11287125" cy="343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Isoparser</a:t>
            </a:r>
            <a:r>
              <a:rPr lang="en-US" altLang="ko-KR" sz="2000" dirty="0"/>
              <a:t> vs </a:t>
            </a:r>
            <a:r>
              <a:rPr lang="en-US" altLang="ko-KR" sz="2000" dirty="0" err="1"/>
              <a:t>pd.to_datetime</a:t>
            </a:r>
            <a:r>
              <a:rPr lang="en-US" altLang="ko-KR" sz="2000" dirty="0"/>
              <a:t>() vs </a:t>
            </a:r>
            <a:r>
              <a:rPr lang="en-US" altLang="ko-KR" sz="2000" dirty="0" err="1"/>
              <a:t>pd.read_csv</a:t>
            </a:r>
            <a:r>
              <a:rPr lang="en-US" altLang="ko-KR" sz="2000" dirty="0"/>
              <a:t>(…. </a:t>
            </a:r>
            <a:r>
              <a:rPr lang="en-US" altLang="ko-KR" sz="2000" dirty="0" err="1"/>
              <a:t>parse_dates</a:t>
            </a:r>
            <a:r>
              <a:rPr lang="en-US" altLang="ko-KR" sz="2000" dirty="0"/>
              <a:t>)</a:t>
            </a:r>
          </a:p>
          <a:p>
            <a:pPr>
              <a:buFontTx/>
              <a:buChar char="-"/>
            </a:pPr>
            <a:r>
              <a:rPr lang="en-US" altLang="ko-KR" sz="2000" dirty="0" err="1"/>
              <a:t>to_datetime</a:t>
            </a:r>
            <a:r>
              <a:rPr lang="ko-KR" altLang="en-US" sz="2000" dirty="0"/>
              <a:t>만 사용시 일반 숫자도 </a:t>
            </a:r>
            <a:r>
              <a:rPr lang="en-US" altLang="ko-KR" sz="2000" dirty="0"/>
              <a:t>datetime</a:t>
            </a:r>
            <a:r>
              <a:rPr lang="ko-KR" altLang="en-US" sz="2000" dirty="0"/>
              <a:t>으로 인식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1600" dirty="0"/>
              <a:t>AirPassengers.csv</a:t>
            </a:r>
            <a:r>
              <a:rPr lang="ko-KR" altLang="en-US" sz="1600" dirty="0"/>
              <a:t>에서 </a:t>
            </a:r>
            <a:r>
              <a:rPr lang="en-US" altLang="ko-KR" sz="1600" dirty="0"/>
              <a:t>passengers(127, 118.. int type) =&gt; 1970-01-01-00:00:00:001</a:t>
            </a:r>
            <a:r>
              <a:rPr lang="ko-KR" altLang="en-US" sz="1600" dirty="0"/>
              <a:t>으로 인식</a:t>
            </a:r>
            <a:endParaRPr lang="en-US" altLang="ko-KR" sz="1600" dirty="0"/>
          </a:p>
          <a:p>
            <a:pPr lvl="1"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2000" dirty="0" err="1"/>
              <a:t>Pd.read_csv</a:t>
            </a:r>
            <a:r>
              <a:rPr lang="en-US" altLang="ko-KR" sz="2000" dirty="0"/>
              <a:t> </a:t>
            </a:r>
            <a:r>
              <a:rPr lang="ko-KR" altLang="en-US" sz="2000" dirty="0"/>
              <a:t>사용시 인식률이 낮음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1600" dirty="0" err="1"/>
              <a:t>SeA</a:t>
            </a:r>
            <a:r>
              <a:rPr lang="en-US" altLang="ko-KR" sz="1600" dirty="0"/>
              <a:t>/params_merged_Toshiba_2018.csv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Dtime</a:t>
            </a:r>
            <a:r>
              <a:rPr lang="en-US" altLang="ko-KR" sz="1600" dirty="0"/>
              <a:t>(2018-01-01 10:48:28:440) </a:t>
            </a:r>
            <a:r>
              <a:rPr lang="ko-KR" altLang="en-US" sz="1600" dirty="0"/>
              <a:t>인식 불가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2000" dirty="0" err="1"/>
              <a:t>Isoparser</a:t>
            </a:r>
            <a:r>
              <a:rPr lang="ko-KR" altLang="en-US" sz="2000" dirty="0"/>
              <a:t>는 국제 표준 </a:t>
            </a:r>
            <a:r>
              <a:rPr lang="en-US" altLang="ko-KR" sz="2000" dirty="0"/>
              <a:t>ISO8301</a:t>
            </a:r>
            <a:r>
              <a:rPr lang="ko-KR" altLang="en-US" sz="2000" dirty="0"/>
              <a:t>로 다양한 형태의 </a:t>
            </a:r>
            <a:r>
              <a:rPr lang="en-US" altLang="ko-KR" sz="2000" dirty="0"/>
              <a:t>Datetime</a:t>
            </a:r>
            <a:r>
              <a:rPr lang="ko-KR" altLang="en-US" sz="2000" dirty="0"/>
              <a:t>여부를 인식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>
                <a:solidFill>
                  <a:srgbClr val="FF0000"/>
                </a:solidFill>
              </a:rPr>
              <a:t>최종 솔루션 </a:t>
            </a:r>
            <a:r>
              <a:rPr lang="en-US" altLang="ko-KR" sz="2000" dirty="0">
                <a:solidFill>
                  <a:srgbClr val="FF0000"/>
                </a:solidFill>
              </a:rPr>
              <a:t>: </a:t>
            </a:r>
            <a:r>
              <a:rPr lang="en-US" altLang="ko-KR" sz="2000" dirty="0" err="1">
                <a:solidFill>
                  <a:srgbClr val="FF0000"/>
                </a:solidFill>
              </a:rPr>
              <a:t>Isoparser</a:t>
            </a:r>
            <a:r>
              <a:rPr lang="ko-KR" altLang="en-US" sz="2000" dirty="0">
                <a:solidFill>
                  <a:srgbClr val="FF0000"/>
                </a:solidFill>
              </a:rPr>
              <a:t>로 </a:t>
            </a:r>
            <a:r>
              <a:rPr lang="en-US" altLang="ko-KR" sz="2000" dirty="0">
                <a:solidFill>
                  <a:srgbClr val="FF0000"/>
                </a:solidFill>
              </a:rPr>
              <a:t>1</a:t>
            </a:r>
            <a:r>
              <a:rPr lang="ko-KR" altLang="en-US" sz="2000" dirty="0">
                <a:solidFill>
                  <a:srgbClr val="FF0000"/>
                </a:solidFill>
              </a:rPr>
              <a:t>차 판별 후 </a:t>
            </a:r>
            <a:r>
              <a:rPr lang="en-US" altLang="ko-KR" sz="2000" dirty="0">
                <a:solidFill>
                  <a:srgbClr val="FF0000"/>
                </a:solidFill>
              </a:rPr>
              <a:t>-&gt; </a:t>
            </a:r>
            <a:r>
              <a:rPr lang="en-US" altLang="ko-KR" sz="2000" dirty="0" err="1">
                <a:solidFill>
                  <a:srgbClr val="FF0000"/>
                </a:solidFill>
              </a:rPr>
              <a:t>to_datetime</a:t>
            </a:r>
            <a:r>
              <a:rPr lang="en-US" altLang="ko-KR" sz="2000" dirty="0">
                <a:solidFill>
                  <a:srgbClr val="FF0000"/>
                </a:solidFill>
              </a:rPr>
              <a:t>()</a:t>
            </a:r>
            <a:r>
              <a:rPr lang="ko-KR" altLang="en-US" sz="2000" dirty="0">
                <a:solidFill>
                  <a:srgbClr val="FF0000"/>
                </a:solidFill>
              </a:rPr>
              <a:t>으로 변환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BB83E6-87A9-4B5F-B145-227FA69A97A3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개발간 주요 이슈</a:t>
            </a:r>
          </a:p>
        </p:txBody>
      </p:sp>
    </p:spTree>
    <p:extLst>
      <p:ext uri="{BB962C8B-B14F-4D97-AF65-F5344CB8AC3E}">
        <p14:creationId xmlns:p14="http://schemas.microsoft.com/office/powerpoint/2010/main" val="6591711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8826</TotalTime>
  <Words>1097</Words>
  <Application>Microsoft Office PowerPoint</Application>
  <PresentationFormat>와이드스크린</PresentationFormat>
  <Paragraphs>209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Wingdings</vt:lpstr>
      <vt:lpstr>굴림</vt:lpstr>
      <vt:lpstr>맑은 고딕</vt:lpstr>
      <vt:lpstr>1_Office 테마</vt:lpstr>
      <vt:lpstr>스마트공장 제조혁신을 위한 AI 프레임워크 개발 (AI Framework Development for the Innovation of Smart Factory Manufacturing)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기타</vt:lpstr>
      <vt:lpstr>기타 2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Wonjong Kim</dc:creator>
  <cp:lastModifiedBy>SMKim</cp:lastModifiedBy>
  <cp:revision>562</cp:revision>
  <dcterms:created xsi:type="dcterms:W3CDTF">2018-01-27T07:50:02Z</dcterms:created>
  <dcterms:modified xsi:type="dcterms:W3CDTF">2021-01-22T08:32:12Z</dcterms:modified>
</cp:coreProperties>
</file>